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3" r:id="rId4"/>
  </p:sldMasterIdLst>
  <p:notesMasterIdLst>
    <p:notesMasterId r:id="rId26"/>
  </p:notesMasterIdLst>
  <p:handoutMasterIdLst>
    <p:handoutMasterId r:id="rId27"/>
  </p:handoutMasterIdLst>
  <p:sldIdLst>
    <p:sldId id="257" r:id="rId5"/>
    <p:sldId id="266" r:id="rId6"/>
    <p:sldId id="275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2" r:id="rId24"/>
    <p:sldId id="2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10" autoAdjust="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3176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899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9154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877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9360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466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0869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2099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5982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78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2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240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89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9102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47400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55476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711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5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8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649" r:id="rId20"/>
    <p:sldLayoutId id="2147483661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669" r:id="rId28"/>
    <p:sldLayoutId id="2147483670" r:id="rId29"/>
    <p:sldLayoutId id="2147483671" r:id="rId30"/>
    <p:sldLayoutId id="2147483672" r:id="rId31"/>
    <p:sldLayoutId id="2147483673" r:id="rId32"/>
    <p:sldLayoutId id="2147483674" r:id="rId33"/>
    <p:sldLayoutId id="2147483675" r:id="rId34"/>
    <p:sldLayoutId id="2147483676" r:id="rId35"/>
    <p:sldLayoutId id="2147483677" r:id="rId36"/>
    <p:sldLayoutId id="2147483655" r:id="rId37"/>
    <p:sldLayoutId id="2147483678" r:id="rId38"/>
    <p:sldLayoutId id="2147483679" r:id="rId39"/>
    <p:sldLayoutId id="2147483680" r:id="rId40"/>
    <p:sldLayoutId id="2147483681" r:id="rId41"/>
    <p:sldLayoutId id="2147483653" r:id="rId42"/>
    <p:sldLayoutId id="2147483682" r:id="rId43"/>
    <p:sldLayoutId id="2147483683" r:id="rId44"/>
    <p:sldLayoutId id="2147483684" r:id="rId45"/>
    <p:sldLayoutId id="2147483685" r:id="rId46"/>
    <p:sldLayoutId id="2147483654" r:id="rId47"/>
    <p:sldLayoutId id="2147483686" r:id="rId48"/>
    <p:sldLayoutId id="2147483687" r:id="rId49"/>
    <p:sldLayoutId id="2147483689" r:id="rId50"/>
    <p:sldLayoutId id="2147483688" r:id="rId51"/>
    <p:sldLayoutId id="2147483690" r:id="rId52"/>
    <p:sldLayoutId id="2147483691" r:id="rId53"/>
    <p:sldLayoutId id="2147483692" r:id="rId54"/>
    <p:sldLayoutId id="2147483693" r:id="rId55"/>
    <p:sldLayoutId id="2147483694" r:id="rId56"/>
    <p:sldLayoutId id="2147483695" r:id="rId57"/>
    <p:sldLayoutId id="2147483696" r:id="rId58"/>
    <p:sldLayoutId id="2147483697" r:id="rId59"/>
    <p:sldLayoutId id="2147483698" r:id="rId60"/>
    <p:sldLayoutId id="2147483699" r:id="rId61"/>
    <p:sldLayoutId id="2147483700" r:id="rId62"/>
    <p:sldLayoutId id="2147483701" r:id="rId63"/>
    <p:sldLayoutId id="2147483702" r:id="rId6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1" r="2067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020520"/>
            <a:ext cx="4986338" cy="3262311"/>
          </a:xfrm>
        </p:spPr>
        <p:txBody>
          <a:bodyPr>
            <a:normAutofit/>
          </a:bodyPr>
          <a:lstStyle/>
          <a:p>
            <a:r>
              <a:rPr lang="en-US" sz="8000" dirty="0" smtClean="0"/>
              <a:t>DATA ANALYSIS </a:t>
            </a:r>
            <a:endParaRPr lang="en-US" sz="8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730262"/>
            <a:ext cx="4986338" cy="160899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Bahnschrift SemiBold Condensed" panose="020B0502040204020203" pitchFamily="34" charset="0"/>
              </a:rPr>
              <a:t>SAKILA MOVIE RENTAL STORE DATA USING SQL</a:t>
            </a:r>
            <a:endParaRPr lang="en-US" b="1" dirty="0">
              <a:latin typeface="Bahnschrift SemiBold Condensed" panose="020B0502040204020203" pitchFamily="34" charset="0"/>
            </a:endParaRPr>
          </a:p>
          <a:p>
            <a:r>
              <a:rPr lang="en-US" dirty="0" smtClean="0"/>
              <a:t> </a:t>
            </a:r>
            <a:r>
              <a:rPr lang="en-US" b="1" dirty="0" smtClean="0"/>
              <a:t>By</a:t>
            </a:r>
            <a:r>
              <a:rPr lang="en-US" dirty="0" smtClean="0"/>
              <a:t>- </a:t>
            </a:r>
            <a:r>
              <a:rPr lang="en-US" dirty="0" smtClean="0">
                <a:latin typeface="Bell MT" panose="02020503060305020303" pitchFamily="18" charset="0"/>
              </a:rPr>
              <a:t>Bhuwan</a:t>
            </a:r>
            <a:endParaRPr lang="en-U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05509"/>
            <a:ext cx="4986338" cy="194309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MOVIES SUITABLE FOR CHILDREN BELOW 13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356338"/>
            <a:ext cx="4986338" cy="3547573"/>
          </a:xfrm>
        </p:spPr>
        <p:txBody>
          <a:bodyPr/>
          <a:lstStyle/>
          <a:p>
            <a:r>
              <a:rPr lang="en-US" sz="2000" dirty="0" smtClean="0"/>
              <a:t>select </a:t>
            </a:r>
            <a:r>
              <a:rPr lang="en-US" sz="2000" dirty="0"/>
              <a:t>title as 'Movies for children' from film where rating= 'PG-13</a:t>
            </a:r>
            <a:r>
              <a:rPr lang="en-US" sz="2000" dirty="0" smtClean="0"/>
              <a:t>';</a:t>
            </a:r>
          </a:p>
          <a:p>
            <a:r>
              <a:rPr lang="en-US" sz="2000" b="1" dirty="0" smtClean="0"/>
              <a:t>Interpretation</a:t>
            </a:r>
          </a:p>
          <a:p>
            <a:r>
              <a:rPr lang="en-US" sz="2000" dirty="0" smtClean="0"/>
              <a:t>There are </a:t>
            </a:r>
            <a:r>
              <a:rPr lang="en-US" sz="2000" b="1" dirty="0" smtClean="0"/>
              <a:t>223</a:t>
            </a:r>
            <a:r>
              <a:rPr lang="en-US" sz="2000" dirty="0" smtClean="0"/>
              <a:t> movies that are suitable to watch for children below 13</a:t>
            </a:r>
            <a:endParaRPr lang="en-US" sz="2000" dirty="0"/>
          </a:p>
          <a:p>
            <a:r>
              <a:rPr lang="en-US" b="1" dirty="0"/>
              <a:t>Query</a:t>
            </a:r>
          </a:p>
          <a:p>
            <a:endParaRPr lang="en-US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34995" r="53571" b="10646"/>
          <a:stretch/>
        </p:blipFill>
        <p:spPr>
          <a:xfrm>
            <a:off x="571499" y="1002323"/>
            <a:ext cx="5073163" cy="5134709"/>
          </a:xfrm>
        </p:spPr>
      </p:pic>
    </p:spTree>
    <p:extLst>
      <p:ext uri="{BB962C8B-B14F-4D97-AF65-F5344CB8AC3E}">
        <p14:creationId xmlns:p14="http://schemas.microsoft.com/office/powerpoint/2010/main" val="27839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31886"/>
            <a:ext cx="4986338" cy="182879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Movies with replacement cost up to $12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162908"/>
            <a:ext cx="4986338" cy="3741003"/>
          </a:xfrm>
        </p:spPr>
        <p:txBody>
          <a:bodyPr/>
          <a:lstStyle/>
          <a:p>
            <a:r>
              <a:rPr lang="en-US" dirty="0" smtClean="0"/>
              <a:t>Query</a:t>
            </a:r>
          </a:p>
          <a:p>
            <a:r>
              <a:rPr lang="en-US" sz="1800" dirty="0"/>
              <a:t>select * from film where replacement_cost&lt;11 </a:t>
            </a:r>
            <a:r>
              <a:rPr lang="en-US" sz="1800" dirty="0" smtClean="0"/>
              <a:t>;</a:t>
            </a:r>
            <a:endParaRPr lang="en-US" sz="2000" dirty="0" smtClean="0"/>
          </a:p>
          <a:p>
            <a:endParaRPr lang="en-US" sz="1800" dirty="0" smtClean="0"/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t="35067" r="17966" b="12801"/>
          <a:stretch/>
        </p:blipFill>
        <p:spPr>
          <a:xfrm>
            <a:off x="430823" y="281354"/>
            <a:ext cx="6474802" cy="5698823"/>
          </a:xfrm>
        </p:spPr>
      </p:pic>
    </p:spTree>
    <p:extLst>
      <p:ext uri="{BB962C8B-B14F-4D97-AF65-F5344CB8AC3E}">
        <p14:creationId xmlns:p14="http://schemas.microsoft.com/office/powerpoint/2010/main" val="39394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237393"/>
            <a:ext cx="4986338" cy="1600199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Replacement cost between $11 and $20 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057400"/>
            <a:ext cx="4986338" cy="3846512"/>
          </a:xfrm>
        </p:spPr>
        <p:txBody>
          <a:bodyPr/>
          <a:lstStyle/>
          <a:p>
            <a:r>
              <a:rPr lang="en-US" dirty="0" smtClean="0"/>
              <a:t>Query</a:t>
            </a:r>
          </a:p>
          <a:p>
            <a:r>
              <a:rPr lang="en-US" dirty="0" smtClean="0"/>
              <a:t>select </a:t>
            </a:r>
            <a:r>
              <a:rPr lang="en-US" dirty="0"/>
              <a:t>* from film where replacement_cost between 11 and 20 ;</a:t>
            </a:r>
            <a:endParaRPr lang="en-US" dirty="0" smtClean="0"/>
          </a:p>
          <a:p>
            <a:endParaRPr lang="en-US" sz="20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4" t="35333" r="19809" b="12308"/>
          <a:stretch/>
        </p:blipFill>
        <p:spPr>
          <a:xfrm>
            <a:off x="571500" y="808892"/>
            <a:ext cx="6334125" cy="5205047"/>
          </a:xfrm>
        </p:spPr>
      </p:pic>
    </p:spTree>
    <p:extLst>
      <p:ext uri="{BB962C8B-B14F-4D97-AF65-F5344CB8AC3E}">
        <p14:creationId xmlns:p14="http://schemas.microsoft.com/office/powerpoint/2010/main" val="13165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75846"/>
            <a:ext cx="4986338" cy="184638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Movies in descending order of their replacement cost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224454"/>
            <a:ext cx="4986338" cy="3679457"/>
          </a:xfrm>
        </p:spPr>
        <p:txBody>
          <a:bodyPr/>
          <a:lstStyle/>
          <a:p>
            <a:r>
              <a:rPr lang="en-US" dirty="0" smtClean="0"/>
              <a:t>Query</a:t>
            </a:r>
          </a:p>
          <a:p>
            <a:r>
              <a:rPr lang="en-US" dirty="0"/>
              <a:t>select * from film order by replacement_cost desc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0" t="35466" r="18084" b="12666"/>
          <a:stretch/>
        </p:blipFill>
        <p:spPr>
          <a:xfrm>
            <a:off x="360484" y="1222131"/>
            <a:ext cx="6545141" cy="4767190"/>
          </a:xfrm>
        </p:spPr>
      </p:pic>
    </p:spTree>
    <p:extLst>
      <p:ext uri="{BB962C8B-B14F-4D97-AF65-F5344CB8AC3E}">
        <p14:creationId xmlns:p14="http://schemas.microsoft.com/office/powerpoint/2010/main" val="343819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49470"/>
            <a:ext cx="4986338" cy="1547445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Top 3 movies with most number of actors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1951892"/>
            <a:ext cx="4986338" cy="3952019"/>
          </a:xfrm>
        </p:spPr>
        <p:txBody>
          <a:bodyPr/>
          <a:lstStyle/>
          <a:p>
            <a:r>
              <a:rPr lang="en-US" dirty="0" smtClean="0"/>
              <a:t>Query</a:t>
            </a:r>
          </a:p>
          <a:p>
            <a:r>
              <a:rPr lang="en-US" sz="2000" dirty="0">
                <a:latin typeface="Bahnschrift Light SemiCondensed" panose="020B0502040204020203" pitchFamily="34" charset="0"/>
              </a:rPr>
              <a:t>select f.title as 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'actor</a:t>
            </a:r>
            <a:r>
              <a:rPr lang="en-US" sz="2000" dirty="0">
                <a:latin typeface="Bahnschrift Light SemiCondensed" panose="020B0502040204020203" pitchFamily="34" charset="0"/>
              </a:rPr>
              <a:t>', count(a.film_id) as 'Number of actor' from film f inner join film_actor a on f.film_id=a.film_id group by a.film_id order by count(a.film_id) desc limit 3;</a:t>
            </a:r>
          </a:p>
          <a:p>
            <a:r>
              <a:rPr lang="en-US" dirty="0" smtClean="0"/>
              <a:t>Conclusion</a:t>
            </a:r>
          </a:p>
          <a:p>
            <a:r>
              <a:rPr lang="en-US" sz="2000" dirty="0" smtClean="0">
                <a:latin typeface="Bahnschrift Light SemiCondensed" panose="020B0502040204020203" pitchFamily="34" charset="0"/>
              </a:rPr>
              <a:t>Lambs Cincinnati has most (15) number of actors.</a:t>
            </a:r>
            <a:endParaRPr lang="en-US" sz="2000" dirty="0">
              <a:latin typeface="Bahnschrift Light SemiCondensed" panose="020B0502040204020203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37117" r="53054" b="10831"/>
          <a:stretch/>
        </p:blipFill>
        <p:spPr>
          <a:xfrm>
            <a:off x="492368" y="949570"/>
            <a:ext cx="4809393" cy="5363308"/>
          </a:xfrm>
        </p:spPr>
      </p:pic>
    </p:spTree>
    <p:extLst>
      <p:ext uri="{BB962C8B-B14F-4D97-AF65-F5344CB8AC3E}">
        <p14:creationId xmlns:p14="http://schemas.microsoft.com/office/powerpoint/2010/main" val="249842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75847"/>
            <a:ext cx="4986338" cy="160899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Movies starting with letter k and q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013438"/>
            <a:ext cx="4986338" cy="3890473"/>
          </a:xfrm>
        </p:spPr>
        <p:txBody>
          <a:bodyPr/>
          <a:lstStyle/>
          <a:p>
            <a:r>
              <a:rPr lang="en-US" b="1" dirty="0" smtClean="0"/>
              <a:t>Query</a:t>
            </a:r>
          </a:p>
          <a:p>
            <a:r>
              <a:rPr lang="en-US" sz="2000" dirty="0"/>
              <a:t>select title from film where title like 'Q%' or title like 'K</a:t>
            </a:r>
            <a:r>
              <a:rPr lang="en-US" sz="2000" dirty="0" smtClean="0"/>
              <a:t>%';</a:t>
            </a:r>
          </a:p>
          <a:p>
            <a:r>
              <a:rPr lang="en-US" sz="2000" b="1" dirty="0" smtClean="0"/>
              <a:t>Interpretation</a:t>
            </a:r>
          </a:p>
          <a:p>
            <a:r>
              <a:rPr lang="en-US" sz="2000" dirty="0" smtClean="0"/>
              <a:t>There are 15 movies whose title starts with K and Q</a:t>
            </a:r>
            <a:endParaRPr lang="en-US" sz="2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37308" r="54940" b="11025"/>
          <a:stretch/>
        </p:blipFill>
        <p:spPr>
          <a:xfrm>
            <a:off x="571500" y="800100"/>
            <a:ext cx="5328138" cy="5530363"/>
          </a:xfrm>
        </p:spPr>
      </p:pic>
    </p:spTree>
    <p:extLst>
      <p:ext uri="{BB962C8B-B14F-4D97-AF65-F5344CB8AC3E}">
        <p14:creationId xmlns:p14="http://schemas.microsoft.com/office/powerpoint/2010/main" val="6429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87923"/>
            <a:ext cx="4986338" cy="17496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Agent Truman actors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048608"/>
            <a:ext cx="4986338" cy="3855303"/>
          </a:xfrm>
        </p:spPr>
        <p:txBody>
          <a:bodyPr>
            <a:normAutofit/>
          </a:bodyPr>
          <a:lstStyle/>
          <a:p>
            <a:r>
              <a:rPr lang="en-US" b="1" dirty="0" smtClean="0"/>
              <a:t>Query</a:t>
            </a:r>
          </a:p>
          <a:p>
            <a:r>
              <a:rPr lang="en-US" sz="2000" dirty="0">
                <a:latin typeface="Bahnschrift Light SemiCondensed" panose="020B0502040204020203" pitchFamily="34" charset="0"/>
              </a:rPr>
              <a:t>select concat(first_name,'  ', last_name) as 'AGENT TRUMAN ACTORS' from film inner join film_actor using (film_id) inner join actor using (actor_id) where title = 'Agent Truman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';</a:t>
            </a:r>
          </a:p>
          <a:p>
            <a:r>
              <a:rPr lang="en-US" sz="2000" b="1" dirty="0" smtClean="0">
                <a:latin typeface="Bahnschrift Light SemiCondensed" panose="020B0502040204020203" pitchFamily="34" charset="0"/>
              </a:rPr>
              <a:t>Interpretation</a:t>
            </a:r>
          </a:p>
          <a:p>
            <a:r>
              <a:rPr lang="en-US" sz="2000" dirty="0" smtClean="0">
                <a:latin typeface="Bahnschrift Light SemiCondensed" panose="020B0502040204020203" pitchFamily="34" charset="0"/>
              </a:rPr>
              <a:t>There are </a:t>
            </a:r>
            <a:r>
              <a:rPr lang="en-US" sz="2000" b="1" dirty="0" smtClean="0">
                <a:latin typeface="Bahnschrift Light SemiCondensed" panose="020B0502040204020203" pitchFamily="34" charset="0"/>
              </a:rPr>
              <a:t>7 actors 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in movie Agent Truman</a:t>
            </a:r>
            <a:endParaRPr lang="en-US" sz="2000" dirty="0">
              <a:latin typeface="Bahnschrift Light SemiCondensed" panose="020B0502040204020203" pitchFamily="34" charset="0"/>
            </a:endParaRPr>
          </a:p>
          <a:p>
            <a:endParaRPr lang="en-US" sz="2000" dirty="0">
              <a:latin typeface="Bahnschrift Light SemiCondensed" panose="020B050204020402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2" t="36666" r="49884" b="10666"/>
          <a:stretch/>
        </p:blipFill>
        <p:spPr>
          <a:xfrm>
            <a:off x="810298" y="962756"/>
            <a:ext cx="5317939" cy="4517389"/>
          </a:xfrm>
        </p:spPr>
      </p:pic>
    </p:spTree>
    <p:extLst>
      <p:ext uri="{BB962C8B-B14F-4D97-AF65-F5344CB8AC3E}">
        <p14:creationId xmlns:p14="http://schemas.microsoft.com/office/powerpoint/2010/main" val="4382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84640"/>
            <a:ext cx="4986338" cy="22947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Family movies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787162"/>
            <a:ext cx="4986338" cy="3116749"/>
          </a:xfrm>
        </p:spPr>
        <p:txBody>
          <a:bodyPr>
            <a:normAutofit/>
          </a:bodyPr>
          <a:lstStyle/>
          <a:p>
            <a:r>
              <a:rPr lang="en-US" b="1" dirty="0" smtClean="0"/>
              <a:t>Query</a:t>
            </a:r>
            <a:r>
              <a:rPr lang="en-US" dirty="0" smtClean="0"/>
              <a:t>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select title as 'Family movies' from film inner join film_category using (film_id) inner join category using (category_id) where name ='Family</a:t>
            </a:r>
            <a:r>
              <a:rPr lang="en-US" dirty="0" smtClean="0">
                <a:latin typeface="Bahnschrift Light Condensed" panose="020B0502040204020203" pitchFamily="34" charset="0"/>
              </a:rPr>
              <a:t>';</a:t>
            </a:r>
          </a:p>
          <a:p>
            <a:r>
              <a:rPr lang="en-US" b="1" dirty="0" smtClean="0">
                <a:latin typeface="Bahnschrift Light Condensed" panose="020B0502040204020203" pitchFamily="34" charset="0"/>
              </a:rPr>
              <a:t>Interpretation</a:t>
            </a:r>
          </a:p>
          <a:p>
            <a:r>
              <a:rPr lang="en-US" dirty="0" smtClean="0">
                <a:latin typeface="Bahnschrift Light Condensed" panose="020B0502040204020203" pitchFamily="34" charset="0"/>
              </a:rPr>
              <a:t>There are </a:t>
            </a:r>
            <a:r>
              <a:rPr lang="en-US" b="1" dirty="0" smtClean="0">
                <a:latin typeface="Bahnschrift Light Condensed" panose="020B0502040204020203" pitchFamily="34" charset="0"/>
              </a:rPr>
              <a:t>69</a:t>
            </a:r>
            <a:r>
              <a:rPr lang="en-US" dirty="0" smtClean="0">
                <a:latin typeface="Bahnschrift Light Condensed" panose="020B0502040204020203" pitchFamily="34" charset="0"/>
              </a:rPr>
              <a:t> family category movies.</a:t>
            </a:r>
            <a:endParaRPr lang="en-US" dirty="0" smtClean="0">
              <a:latin typeface="Bahnschrift Light Condensed" panose="020B050204020402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8" t="36800" r="47937" b="10636"/>
          <a:stretch/>
        </p:blipFill>
        <p:spPr>
          <a:xfrm>
            <a:off x="782515" y="1332035"/>
            <a:ext cx="5416062" cy="4371231"/>
          </a:xfrm>
        </p:spPr>
      </p:pic>
    </p:spTree>
    <p:extLst>
      <p:ext uri="{BB962C8B-B14F-4D97-AF65-F5344CB8AC3E}">
        <p14:creationId xmlns:p14="http://schemas.microsoft.com/office/powerpoint/2010/main" val="17399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70340"/>
            <a:ext cx="4986338" cy="19694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Minimum, maximum and average rental rates of movies based on there ratings</a:t>
            </a: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540977"/>
            <a:ext cx="4986338" cy="3362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Query</a:t>
            </a:r>
          </a:p>
          <a:p>
            <a:r>
              <a:rPr lang="en-US" sz="2000" dirty="0"/>
              <a:t>select rating, max(rental_rate) as 'Maximum rental', min(rental_rate) as 'Minimum rental', avg(rental_rate) as 'Average rental' from film group by rating order by avg(rental_rate) desc; </a:t>
            </a:r>
            <a:endParaRPr lang="en-US" sz="2000" dirty="0" smtClean="0"/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G rated movies has lowest average rental rate(2.89)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4" t="37335" r="43564" b="10230"/>
          <a:stretch/>
        </p:blipFill>
        <p:spPr>
          <a:xfrm>
            <a:off x="720968" y="626391"/>
            <a:ext cx="5886581" cy="5132571"/>
          </a:xfrm>
        </p:spPr>
      </p:pic>
    </p:spTree>
    <p:extLst>
      <p:ext uri="{BB962C8B-B14F-4D97-AF65-F5344CB8AC3E}">
        <p14:creationId xmlns:p14="http://schemas.microsoft.com/office/powerpoint/2010/main" val="237108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70340"/>
            <a:ext cx="4986338" cy="19694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Movies in descending order of their rental frequency</a:t>
            </a: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540977"/>
            <a:ext cx="4986338" cy="33629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Query</a:t>
            </a:r>
          </a:p>
          <a:p>
            <a:r>
              <a:rPr lang="en-US" sz="2000" dirty="0"/>
              <a:t>select f.title, count(r.inventory_id) as Rental_frequency from film f inner join inventory i on f.film_id=i.film_id inner join rental r on i.inventory_id=r.inventory_id  group by f.title order by Rental_frequency </a:t>
            </a:r>
            <a:r>
              <a:rPr lang="en-US" sz="2000" dirty="0" smtClean="0"/>
              <a:t>desc;</a:t>
            </a:r>
          </a:p>
          <a:p>
            <a:r>
              <a:rPr lang="en-US" sz="2800" dirty="0" smtClean="0">
                <a:latin typeface="+mj-lt"/>
              </a:rPr>
              <a:t>Interpretation</a:t>
            </a:r>
          </a:p>
          <a:p>
            <a:r>
              <a:rPr lang="en-US" sz="2000" dirty="0" smtClean="0">
                <a:latin typeface="+mj-lt"/>
              </a:rPr>
              <a:t>Bucket brotherhood has the maximum(34) rental frequency</a:t>
            </a:r>
            <a:endParaRPr lang="en-US" sz="2000" dirty="0" smtClean="0">
              <a:latin typeface="+mj-lt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6" t="36887" r="40521" b="10934"/>
          <a:stretch/>
        </p:blipFill>
        <p:spPr>
          <a:xfrm>
            <a:off x="536331" y="422030"/>
            <a:ext cx="5679831" cy="5046785"/>
          </a:xfrm>
        </p:spPr>
      </p:pic>
    </p:spTree>
    <p:extLst>
      <p:ext uri="{BB962C8B-B14F-4D97-AF65-F5344CB8AC3E}">
        <p14:creationId xmlns:p14="http://schemas.microsoft.com/office/powerpoint/2010/main" val="182128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oVERVIEW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971801"/>
            <a:ext cx="5272764" cy="265963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MovieOnRent</a:t>
            </a:r>
            <a:r>
              <a:rPr lang="en-US" dirty="0" smtClean="0"/>
              <a:t> is a chain of movie renting store operating in certain countries.</a:t>
            </a:r>
          </a:p>
          <a:p>
            <a:r>
              <a:rPr lang="en-US" dirty="0" smtClean="0"/>
              <a:t>The Management wants to analyze what kind of movies most often rented, which genres they belong to and which actors appeared on them</a:t>
            </a:r>
          </a:p>
          <a:p>
            <a:r>
              <a:rPr lang="en-US" dirty="0" smtClean="0"/>
              <a:t>The analysis of this data help to stock up the inventory of the movies to improve the business.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9" t="17739" r="20969" b="11264"/>
          <a:stretch/>
        </p:blipFill>
        <p:spPr>
          <a:xfrm>
            <a:off x="1415563" y="888023"/>
            <a:ext cx="4840096" cy="4545623"/>
          </a:xfr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70340"/>
            <a:ext cx="4986338" cy="196947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Film category where difference between  average rental rate and average replacement cost is greater than $15</a:t>
            </a:r>
            <a:endParaRPr lang="en-US" sz="2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540977"/>
            <a:ext cx="4986338" cy="3362934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Query</a:t>
            </a:r>
          </a:p>
          <a:p>
            <a:r>
              <a:rPr lang="en-US" sz="2000" dirty="0">
                <a:latin typeface="Bahnschrift Light SemiCondensed" panose="020B0502040204020203" pitchFamily="34" charset="0"/>
              </a:rPr>
              <a:t>select name as 'Movie Category', round((avg(replacement_cost)-avg(rental_rate)),2) as Difference from category inner join film_category  using (category_id) inner join film using (film_id) group by name having Difference&gt;15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;</a:t>
            </a:r>
          </a:p>
          <a:p>
            <a:r>
              <a:rPr lang="en-US" sz="2000" b="1" dirty="0" smtClean="0">
                <a:latin typeface="Bahnschrift Light SemiCondensed" panose="020B0502040204020203" pitchFamily="34" charset="0"/>
              </a:rPr>
              <a:t>Interpretation</a:t>
            </a:r>
          </a:p>
          <a:p>
            <a:r>
              <a:rPr lang="en-US" sz="2000" b="1" dirty="0" smtClean="0">
                <a:latin typeface="Bahnschrift Light SemiCondensed" panose="020B0502040204020203" pitchFamily="34" charset="0"/>
              </a:rPr>
              <a:t>Action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 movie category has highest difference between avg rental and avg replacement cost</a:t>
            </a:r>
            <a:r>
              <a:rPr lang="en-US" sz="2000" b="1" dirty="0" smtClean="0">
                <a:latin typeface="Bahnschrift Light SemiCondensed" panose="020B0502040204020203" pitchFamily="34" charset="0"/>
              </a:rPr>
              <a:t>($18.27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)</a:t>
            </a:r>
            <a:endParaRPr lang="en-US" sz="2000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2" t="35605" r="69133" b="38882"/>
          <a:stretch/>
        </p:blipFill>
        <p:spPr>
          <a:xfrm>
            <a:off x="729761" y="70340"/>
            <a:ext cx="5108331" cy="5723791"/>
          </a:xfrm>
        </p:spPr>
      </p:pic>
    </p:spTree>
    <p:extLst>
      <p:ext uri="{BB962C8B-B14F-4D97-AF65-F5344CB8AC3E}">
        <p14:creationId xmlns:p14="http://schemas.microsoft.com/office/powerpoint/2010/main" val="32846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70340"/>
            <a:ext cx="4986338" cy="196947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Categories where movies greater than 70 </a:t>
            </a:r>
            <a:endParaRPr lang="en-US" sz="2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540977"/>
            <a:ext cx="4986338" cy="336293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Query</a:t>
            </a:r>
          </a:p>
          <a:p>
            <a:r>
              <a:rPr lang="en-US" sz="2000" dirty="0">
                <a:latin typeface="Bahnschrift Light SemiCondensed" panose="020B0502040204020203" pitchFamily="34" charset="0"/>
              </a:rPr>
              <a:t>select name as 'Movie Category', count(title) Total_Count from category inner join film_category using (category_id)  inner join film using (film_id) group by name having Total_Count&gt; 70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;</a:t>
            </a:r>
          </a:p>
          <a:p>
            <a:r>
              <a:rPr lang="en-US" sz="2000" b="1" dirty="0" smtClean="0">
                <a:latin typeface="Bahnschrift Light SemiCondensed" panose="020B0502040204020203" pitchFamily="34" charset="0"/>
              </a:rPr>
              <a:t>Interpretation</a:t>
            </a:r>
          </a:p>
          <a:p>
            <a:r>
              <a:rPr lang="en-US" sz="2000" dirty="0" smtClean="0">
                <a:latin typeface="Bahnschrift Light SemiCondensed" panose="020B0502040204020203" pitchFamily="34" charset="0"/>
              </a:rPr>
              <a:t>Highest number of movies are of </a:t>
            </a:r>
            <a:r>
              <a:rPr lang="en-US" sz="2000" b="1" dirty="0" smtClean="0">
                <a:latin typeface="Bahnschrift Light SemiCondensed" panose="020B0502040204020203" pitchFamily="34" charset="0"/>
              </a:rPr>
              <a:t>Sports(74)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 category, followed by </a:t>
            </a:r>
            <a:r>
              <a:rPr lang="en-US" sz="2000" b="1" dirty="0" smtClean="0">
                <a:latin typeface="Bahnschrift Light SemiCondensed" panose="020B0502040204020203" pitchFamily="34" charset="0"/>
              </a:rPr>
              <a:t>foreign(73)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, and only these category has movies greater than 70.</a:t>
            </a:r>
            <a:endParaRPr lang="en-US" sz="2000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44928" r="62150" b="12179"/>
          <a:stretch/>
        </p:blipFill>
        <p:spPr>
          <a:xfrm>
            <a:off x="606669" y="621791"/>
            <a:ext cx="4703885" cy="4723931"/>
          </a:xfrm>
        </p:spPr>
      </p:pic>
    </p:spTree>
    <p:extLst>
      <p:ext uri="{BB962C8B-B14F-4D97-AF65-F5344CB8AC3E}">
        <p14:creationId xmlns:p14="http://schemas.microsoft.com/office/powerpoint/2010/main" val="18029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84638"/>
            <a:ext cx="4986338" cy="160899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FULL NAMES of ALL the actors IN THE DATASET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435470"/>
            <a:ext cx="4986338" cy="17936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Query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elect concat(first_name</a:t>
            </a:r>
            <a:r>
              <a:rPr lang="en-US" sz="1800" dirty="0"/>
              <a:t>,' ', last_name) as'Full Name' from actor</a:t>
            </a:r>
            <a:r>
              <a:rPr lang="en-US" sz="1800" dirty="0" smtClean="0"/>
              <a:t>;</a:t>
            </a:r>
          </a:p>
          <a:p>
            <a:r>
              <a:rPr lang="en-U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Interpretation</a:t>
            </a:r>
          </a:p>
          <a:p>
            <a:r>
              <a:rPr lang="en-US" sz="1800" dirty="0" smtClean="0"/>
              <a:t>There are 200 different actors in the database.</a:t>
            </a:r>
            <a:endParaRPr lang="en-US" sz="1800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t="35286" r="58996" b="9066"/>
          <a:stretch/>
        </p:blipFill>
        <p:spPr>
          <a:xfrm>
            <a:off x="1243585" y="338328"/>
            <a:ext cx="5203490" cy="5956964"/>
          </a:xfrm>
        </p:spPr>
      </p:pic>
    </p:spTree>
    <p:extLst>
      <p:ext uri="{BB962C8B-B14F-4D97-AF65-F5344CB8AC3E}">
        <p14:creationId xmlns:p14="http://schemas.microsoft.com/office/powerpoint/2010/main" val="9550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246186"/>
            <a:ext cx="4986338" cy="190793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Number of times each first name appeared in the dataset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312378"/>
            <a:ext cx="4986338" cy="3042137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Query</a:t>
            </a:r>
          </a:p>
          <a:p>
            <a:r>
              <a:rPr lang="en-US" dirty="0">
                <a:latin typeface="Bahnschrift Light" panose="020B0502040204020203" pitchFamily="34" charset="0"/>
              </a:rPr>
              <a:t>select count(first_name) as Total_Count, first_name from actor group by </a:t>
            </a:r>
            <a:r>
              <a:rPr lang="en-US" dirty="0" smtClean="0">
                <a:latin typeface="Bahnschrift Light" panose="020B0502040204020203" pitchFamily="34" charset="0"/>
              </a:rPr>
              <a:t>first_name</a:t>
            </a:r>
            <a:r>
              <a:rPr lang="en-US" dirty="0" smtClean="0">
                <a:latin typeface="Bahnschrift Light" panose="020B0502040204020203" pitchFamily="34" charset="0"/>
              </a:rPr>
              <a:t>;</a:t>
            </a:r>
          </a:p>
          <a:p>
            <a:r>
              <a:rPr lang="en-US" b="1" dirty="0" smtClean="0">
                <a:latin typeface="Bahnschrift Light" panose="020B0502040204020203" pitchFamily="34" charset="0"/>
              </a:rPr>
              <a:t>Interpretation</a:t>
            </a:r>
          </a:p>
          <a:p>
            <a:r>
              <a:rPr lang="en-US" dirty="0" smtClean="0">
                <a:latin typeface="Bahnschrift Light" panose="020B0502040204020203" pitchFamily="34" charset="0"/>
              </a:rPr>
              <a:t>Actor with </a:t>
            </a:r>
            <a:r>
              <a:rPr lang="en-US" b="1" dirty="0" smtClean="0">
                <a:latin typeface="Bahnschrift Light" panose="020B0502040204020203" pitchFamily="34" charset="0"/>
              </a:rPr>
              <a:t>Penelop</a:t>
            </a:r>
            <a:r>
              <a:rPr lang="en-US" b="1" dirty="0" smtClean="0">
                <a:latin typeface="Bahnschrift Light" panose="020B0502040204020203" pitchFamily="34" charset="0"/>
              </a:rPr>
              <a:t>e</a:t>
            </a:r>
            <a:r>
              <a:rPr lang="en-US" dirty="0" smtClean="0">
                <a:latin typeface="Bahnschrift Light" panose="020B0502040204020203" pitchFamily="34" charset="0"/>
              </a:rPr>
              <a:t> has most number of movies(4)</a:t>
            </a:r>
            <a:endParaRPr lang="en-US" dirty="0" smtClean="0">
              <a:latin typeface="Bahnschrift Light" panose="020B050204020402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35123" r="56290" b="8082"/>
          <a:stretch/>
        </p:blipFill>
        <p:spPr>
          <a:xfrm>
            <a:off x="571499" y="756138"/>
            <a:ext cx="5407269" cy="5635871"/>
          </a:xfrm>
        </p:spPr>
      </p:pic>
    </p:spTree>
    <p:extLst>
      <p:ext uri="{BB962C8B-B14F-4D97-AF65-F5344CB8AC3E}">
        <p14:creationId xmlns:p14="http://schemas.microsoft.com/office/powerpoint/2010/main" val="25619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49470"/>
            <a:ext cx="4986338" cy="177604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First name of actors those have unique first name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162909"/>
            <a:ext cx="4986338" cy="3631222"/>
          </a:xfrm>
        </p:spPr>
        <p:txBody>
          <a:bodyPr>
            <a:normAutofit/>
          </a:bodyPr>
          <a:lstStyle/>
          <a:p>
            <a:r>
              <a:rPr lang="en-US" b="1" dirty="0" smtClean="0"/>
              <a:t>Query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select first_name from actor group by first_name having count(first_name)=1</a:t>
            </a:r>
            <a:r>
              <a:rPr lang="en-US" dirty="0" smtClean="0">
                <a:latin typeface="Bahnschrift Light Condensed" panose="020B0502040204020203" pitchFamily="34" charset="0"/>
              </a:rPr>
              <a:t>;</a:t>
            </a:r>
          </a:p>
          <a:p>
            <a:r>
              <a:rPr lang="en-US" b="1" dirty="0" smtClean="0">
                <a:latin typeface="Bahnschrift Light Condensed" panose="020B0502040204020203" pitchFamily="34" charset="0"/>
              </a:rPr>
              <a:t>Interpretation</a:t>
            </a:r>
          </a:p>
          <a:p>
            <a:r>
              <a:rPr lang="en-US" dirty="0" smtClean="0">
                <a:latin typeface="Bahnschrift Light Condensed" panose="020B0502040204020203" pitchFamily="34" charset="0"/>
              </a:rPr>
              <a:t>There are </a:t>
            </a:r>
            <a:r>
              <a:rPr lang="en-US" b="1" dirty="0" smtClean="0">
                <a:latin typeface="Bahnschrift Light Condensed" panose="020B0502040204020203" pitchFamily="34" charset="0"/>
              </a:rPr>
              <a:t>128</a:t>
            </a:r>
            <a:r>
              <a:rPr lang="en-US" dirty="0" smtClean="0">
                <a:latin typeface="Bahnschrift Light Condensed" panose="020B0502040204020203" pitchFamily="34" charset="0"/>
              </a:rPr>
              <a:t> actors with unique first name</a:t>
            </a:r>
            <a:endParaRPr lang="en-US" dirty="0" smtClean="0">
              <a:latin typeface="Bahnschrift Light Condensed" panose="020B0502040204020203" pitchFamily="34" charset="0"/>
            </a:endParaRPr>
          </a:p>
          <a:p>
            <a:endParaRPr lang="en-US" dirty="0" smtClean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35174" r="64748" b="10595"/>
          <a:stretch/>
        </p:blipFill>
        <p:spPr>
          <a:xfrm>
            <a:off x="571499" y="422031"/>
            <a:ext cx="4589585" cy="6084278"/>
          </a:xfrm>
        </p:spPr>
      </p:pic>
    </p:spTree>
    <p:extLst>
      <p:ext uri="{BB962C8B-B14F-4D97-AF65-F5344CB8AC3E}">
        <p14:creationId xmlns:p14="http://schemas.microsoft.com/office/powerpoint/2010/main" val="310437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49470"/>
            <a:ext cx="4986338" cy="177604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Number of time each last name appeared in the dataset.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162909"/>
            <a:ext cx="4986338" cy="3631222"/>
          </a:xfrm>
        </p:spPr>
        <p:txBody>
          <a:bodyPr>
            <a:normAutofit/>
          </a:bodyPr>
          <a:lstStyle/>
          <a:p>
            <a:r>
              <a:rPr lang="en-US" dirty="0" smtClean="0"/>
              <a:t>Query</a:t>
            </a:r>
          </a:p>
          <a:p>
            <a:r>
              <a:rPr lang="en-US" sz="2000" dirty="0">
                <a:latin typeface="Bahnschrift Light SemiCondensed" panose="020B0502040204020203" pitchFamily="34" charset="0"/>
              </a:rPr>
              <a:t>select count(last_name) as Total_Count, last_name from actor group by 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last_name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;</a:t>
            </a:r>
          </a:p>
          <a:p>
            <a:r>
              <a:rPr lang="en-US" sz="2000" b="1" dirty="0" smtClean="0">
                <a:latin typeface="Bahnschrift Light SemiCondensed" panose="020B0502040204020203" pitchFamily="34" charset="0"/>
              </a:rPr>
              <a:t>Interpretation</a:t>
            </a:r>
          </a:p>
          <a:p>
            <a:r>
              <a:rPr lang="en-US" sz="2000" dirty="0" smtClean="0">
                <a:latin typeface="Bahnschrift Light SemiCondensed" panose="020B0502040204020203" pitchFamily="34" charset="0"/>
              </a:rPr>
              <a:t>Actor with </a:t>
            </a:r>
            <a:r>
              <a:rPr lang="en-US" sz="2000" b="1" dirty="0" smtClean="0">
                <a:latin typeface="Bahnschrift Light SemiCondensed" panose="020B0502040204020203" pitchFamily="34" charset="0"/>
              </a:rPr>
              <a:t>A</a:t>
            </a:r>
            <a:r>
              <a:rPr lang="en-US" sz="2000" b="1" dirty="0" smtClean="0">
                <a:latin typeface="Bahnschrift Light SemiCondensed" panose="020B0502040204020203" pitchFamily="34" charset="0"/>
              </a:rPr>
              <a:t>kroyd</a:t>
            </a:r>
            <a:r>
              <a:rPr lang="en-US" sz="2000" dirty="0" smtClean="0">
                <a:latin typeface="Bahnschrift Light SemiCondensed" panose="020B0502040204020203" pitchFamily="34" charset="0"/>
              </a:rPr>
              <a:t> last name has most number(3) of movies </a:t>
            </a:r>
            <a:endParaRPr lang="en-US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35462" r="57536" b="8256"/>
          <a:stretch/>
        </p:blipFill>
        <p:spPr>
          <a:xfrm>
            <a:off x="571499" y="597878"/>
            <a:ext cx="5161085" cy="5556738"/>
          </a:xfrm>
        </p:spPr>
      </p:pic>
    </p:spTree>
    <p:extLst>
      <p:ext uri="{BB962C8B-B14F-4D97-AF65-F5344CB8AC3E}">
        <p14:creationId xmlns:p14="http://schemas.microsoft.com/office/powerpoint/2010/main" val="189141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219810"/>
            <a:ext cx="4986338" cy="163536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Unique last name in the dataset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057400"/>
            <a:ext cx="4986338" cy="3560885"/>
          </a:xfrm>
        </p:spPr>
        <p:txBody>
          <a:bodyPr/>
          <a:lstStyle/>
          <a:p>
            <a:r>
              <a:rPr lang="en-US" b="1" dirty="0" smtClean="0"/>
              <a:t>Query</a:t>
            </a:r>
          </a:p>
          <a:p>
            <a:r>
              <a:rPr lang="en-US" sz="2000" dirty="0"/>
              <a:t>select last_name from actor group by last_name having count(last_name)=1</a:t>
            </a:r>
            <a:r>
              <a:rPr lang="en-US" sz="2000" dirty="0" smtClean="0"/>
              <a:t>;</a:t>
            </a:r>
          </a:p>
          <a:p>
            <a:r>
              <a:rPr lang="en-US" sz="2000" b="1" dirty="0" smtClean="0"/>
              <a:t>Interpretation</a:t>
            </a:r>
          </a:p>
          <a:p>
            <a:r>
              <a:rPr lang="en-US" sz="2000" dirty="0" smtClean="0"/>
              <a:t>There are </a:t>
            </a:r>
            <a:r>
              <a:rPr lang="en-US" sz="2000" b="1" dirty="0" smtClean="0"/>
              <a:t>121</a:t>
            </a:r>
            <a:r>
              <a:rPr lang="en-US" sz="2000" dirty="0" smtClean="0"/>
              <a:t> actors with unique Last name</a:t>
            </a:r>
            <a:endParaRPr lang="en-US" sz="20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9" t="35159" r="59048" b="10739"/>
          <a:stretch/>
        </p:blipFill>
        <p:spPr>
          <a:xfrm>
            <a:off x="571500" y="703385"/>
            <a:ext cx="4914900" cy="5363307"/>
          </a:xfrm>
        </p:spPr>
      </p:pic>
    </p:spTree>
    <p:extLst>
      <p:ext uri="{BB962C8B-B14F-4D97-AF65-F5344CB8AC3E}">
        <p14:creationId xmlns:p14="http://schemas.microsoft.com/office/powerpoint/2010/main" val="36743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140678"/>
            <a:ext cx="4986338" cy="185517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Movies with r rating 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171700"/>
            <a:ext cx="4986338" cy="3732211"/>
          </a:xfrm>
        </p:spPr>
        <p:txBody>
          <a:bodyPr/>
          <a:lstStyle/>
          <a:p>
            <a:r>
              <a:rPr lang="en-US" b="1" dirty="0" smtClean="0"/>
              <a:t>Query</a:t>
            </a:r>
          </a:p>
          <a:p>
            <a:r>
              <a:rPr lang="en-US" sz="2000" dirty="0"/>
              <a:t>select title as 'R rated </a:t>
            </a:r>
            <a:r>
              <a:rPr lang="en-US" sz="2000" dirty="0" smtClean="0"/>
              <a:t>movies' </a:t>
            </a:r>
            <a:r>
              <a:rPr lang="en-US" sz="2000" dirty="0"/>
              <a:t>from film where rating= 'R</a:t>
            </a:r>
            <a:r>
              <a:rPr lang="en-US" sz="2000" dirty="0" smtClean="0"/>
              <a:t>';</a:t>
            </a:r>
          </a:p>
          <a:p>
            <a:r>
              <a:rPr lang="en-US" sz="2000" b="1" dirty="0" smtClean="0"/>
              <a:t>Interpretation</a:t>
            </a:r>
          </a:p>
          <a:p>
            <a:r>
              <a:rPr lang="en-US" sz="2000" dirty="0" smtClean="0"/>
              <a:t>There are </a:t>
            </a:r>
            <a:r>
              <a:rPr lang="en-US" sz="2000" b="1" dirty="0" smtClean="0"/>
              <a:t>195</a:t>
            </a:r>
            <a:r>
              <a:rPr lang="en-US" sz="2000" dirty="0" smtClean="0"/>
              <a:t> R rated movies In the database </a:t>
            </a:r>
            <a:endParaRPr lang="en-US" sz="2000" dirty="0"/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35046" r="54713" b="10723"/>
          <a:stretch/>
        </p:blipFill>
        <p:spPr>
          <a:xfrm>
            <a:off x="571500" y="615462"/>
            <a:ext cx="4941277" cy="5424853"/>
          </a:xfrm>
        </p:spPr>
      </p:pic>
    </p:spTree>
    <p:extLst>
      <p:ext uri="{BB962C8B-B14F-4D97-AF65-F5344CB8AC3E}">
        <p14:creationId xmlns:p14="http://schemas.microsoft.com/office/powerpoint/2010/main" val="911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6" t="34933" r="56859" b="11025"/>
          <a:stretch/>
        </p:blipFill>
        <p:spPr>
          <a:xfrm>
            <a:off x="826476" y="1002323"/>
            <a:ext cx="5117123" cy="509954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05625" y="96715"/>
            <a:ext cx="4986338" cy="195189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Movies that are not r rated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905625" y="2277208"/>
            <a:ext cx="4986338" cy="3626703"/>
          </a:xfrm>
        </p:spPr>
        <p:txBody>
          <a:bodyPr/>
          <a:lstStyle/>
          <a:p>
            <a:r>
              <a:rPr lang="en-US" b="1" dirty="0" smtClean="0"/>
              <a:t>Query</a:t>
            </a:r>
          </a:p>
          <a:p>
            <a:r>
              <a:rPr lang="en-US" sz="2000" dirty="0"/>
              <a:t>select title as 'Movies not R rated' from film where rating&lt;&gt; 'R</a:t>
            </a:r>
            <a:r>
              <a:rPr lang="en-US" sz="2000" dirty="0" smtClean="0"/>
              <a:t>';</a:t>
            </a:r>
          </a:p>
          <a:p>
            <a:r>
              <a:rPr lang="en-US" sz="2000" b="1" dirty="0" smtClean="0"/>
              <a:t>Interpretation</a:t>
            </a:r>
          </a:p>
          <a:p>
            <a:r>
              <a:rPr lang="en-US" sz="2000" dirty="0" smtClean="0"/>
              <a:t>There are </a:t>
            </a:r>
            <a:r>
              <a:rPr lang="en-US" sz="2000" b="1" dirty="0" smtClean="0"/>
              <a:t>805</a:t>
            </a:r>
            <a:r>
              <a:rPr lang="en-US" sz="2000" dirty="0" smtClean="0"/>
              <a:t> movies that are not R rated.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10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2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EBEBEB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BFBFBF"/>
      </a:accent6>
      <a:hlink>
        <a:srgbClr val="363D46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1B6A5B5-1BEC-4EEA-9356-9BFD758ACB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D1F562-76A4-4CE4-B3CA-758D572E94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60C99C-4D9A-4DAB-AA53-E488AEBCAE16}">
  <ds:schemaRefs>
    <ds:schemaRef ds:uri="http://schemas.openxmlformats.org/package/2006/metadata/core-properties"/>
    <ds:schemaRef ds:uri="http://www.w3.org/XML/1998/namespace"/>
    <ds:schemaRef ds:uri="71af3243-3dd4-4a8d-8c0d-dd76da1f02a5"/>
    <ds:schemaRef ds:uri="16c05727-aa75-4e4a-9b5f-8a80a1165891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796</Words>
  <Application>Microsoft Office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Bahnschrift Light</vt:lpstr>
      <vt:lpstr>Bahnschrift Light Condensed</vt:lpstr>
      <vt:lpstr>Bahnschrift Light SemiCondensed</vt:lpstr>
      <vt:lpstr>Bahnschrift SemiBold Condensed</vt:lpstr>
      <vt:lpstr>Bell MT</vt:lpstr>
      <vt:lpstr>Calibri</vt:lpstr>
      <vt:lpstr>Century Gothic</vt:lpstr>
      <vt:lpstr>Mesh</vt:lpstr>
      <vt:lpstr>DATA ANALYSIS </vt:lpstr>
      <vt:lpstr>oVERVIEW</vt:lpstr>
      <vt:lpstr>FULL NAMES of ALL the actors IN THE DATASET</vt:lpstr>
      <vt:lpstr>Number of times each first name appeared in the dataset</vt:lpstr>
      <vt:lpstr>First name of actors those have unique first name</vt:lpstr>
      <vt:lpstr>Number of time each last name appeared in the dataset.</vt:lpstr>
      <vt:lpstr>Unique last name in the dataset</vt:lpstr>
      <vt:lpstr>Movies with r rating  </vt:lpstr>
      <vt:lpstr>Movies that are not r rated</vt:lpstr>
      <vt:lpstr>MOVIES SUITABLE FOR CHILDREN BELOW 13</vt:lpstr>
      <vt:lpstr>Movies with replacement cost up to $12</vt:lpstr>
      <vt:lpstr>Replacement cost between $11 and $20 </vt:lpstr>
      <vt:lpstr>Movies in descending order of their replacement cost</vt:lpstr>
      <vt:lpstr>Top 3 movies with most number of actors</vt:lpstr>
      <vt:lpstr>Movies starting with letter k and q</vt:lpstr>
      <vt:lpstr>Agent Truman actors</vt:lpstr>
      <vt:lpstr>Family movies</vt:lpstr>
      <vt:lpstr>Minimum, maximum and average rental rates of movies based on there ratings</vt:lpstr>
      <vt:lpstr>Movies in descending order of their rental frequency</vt:lpstr>
      <vt:lpstr>Film category where difference between  average rental rate and average replacement cost is greater than $15</vt:lpstr>
      <vt:lpstr>Categories where movies greater than 70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2023-05-05T12:48:38Z</dcterms:created>
  <dcterms:modified xsi:type="dcterms:W3CDTF">2023-10-23T07:54:53Z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